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333" r:id="rId2"/>
    <p:sldId id="324" r:id="rId3"/>
    <p:sldId id="325" r:id="rId4"/>
    <p:sldId id="335" r:id="rId5"/>
    <p:sldId id="340" r:id="rId6"/>
    <p:sldId id="336" r:id="rId7"/>
    <p:sldId id="339" r:id="rId8"/>
    <p:sldId id="337" r:id="rId9"/>
    <p:sldId id="338" r:id="rId10"/>
    <p:sldId id="326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0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06/10/1443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https://tse3.mm.bing.net/th?id=OIP.Qj-8NSpX9o-mh7wB_-SW7AHaEK&amp;pid=Api&amp;P=0&amp;w=286&amp;h=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675" y="522279"/>
            <a:ext cx="6042265" cy="171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83569" y="2921183"/>
            <a:ext cx="7746031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IQ" sz="5400" b="1" dirty="0" smtClean="0">
                <a:ln w="11430"/>
                <a:solidFill>
                  <a:prstClr val="black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منظمات النمو والهرمونات النباتية</a:t>
            </a:r>
          </a:p>
          <a:p>
            <a:pPr algn="ctr"/>
            <a:r>
              <a:rPr lang="ar-IQ" sz="54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أ.د</a:t>
            </a:r>
            <a:r>
              <a:rPr lang="ar-IQ" sz="54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عقيل هادي عبد الواحد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استاذ فسيولوجيا النبات </a:t>
            </a:r>
            <a:r>
              <a:rPr lang="ar-IQ" sz="3600" b="1" dirty="0" err="1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والتقانات</a:t>
            </a:r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الحياتية</a:t>
            </a:r>
          </a:p>
          <a:p>
            <a:pPr algn="ctr"/>
            <a:r>
              <a:rPr lang="ar-IQ" sz="3600" b="1" dirty="0" smtClean="0">
                <a:ln w="11430"/>
                <a:solidFill>
                  <a:srgbClr val="FFFF00"/>
                </a:solidFill>
                <a:effectLst>
                  <a:glow rad="228600">
                    <a:srgbClr val="C0504D">
                      <a:satMod val="175000"/>
                      <a:alpha val="40000"/>
                    </a:srgb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جامعه البصرة – كلية الزراعة</a:t>
            </a:r>
            <a:endParaRPr lang="ar-SA" sz="3600" b="1" dirty="0">
              <a:ln w="11430"/>
              <a:solidFill>
                <a:srgbClr val="FFFF00"/>
              </a:solidFill>
              <a:effectLst>
                <a:glow rad="228600">
                  <a:srgbClr val="C0504D">
                    <a:satMod val="175000"/>
                    <a:alpha val="40000"/>
                  </a:srgb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صورة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0816"/>
            <a:ext cx="1609460" cy="2448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صورة 5"/>
          <p:cNvPicPr/>
          <p:nvPr/>
        </p:nvPicPr>
        <p:blipFill>
          <a:blip r:embed="rId6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6940" y="490816"/>
            <a:ext cx="1496856" cy="1736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" name="صوت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8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44"/>
    </mc:Choice>
    <mc:Fallback xmlns="">
      <p:transition spd="slow" advTm="112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اليه عمل </a:t>
            </a:r>
            <a:r>
              <a:rPr lang="ar-IQ" dirty="0" err="1" smtClean="0"/>
              <a:t>الجبرلينات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 smtClean="0"/>
              <a:t>تحفيز نمو واتساع الخلايا بسبب زيادة النشا المتحلل وغيرها من السكريات</a:t>
            </a:r>
          </a:p>
          <a:p>
            <a:r>
              <a:rPr lang="ar-IQ" dirty="0" smtClean="0"/>
              <a:t>زيادة ليونة الجدار وبالتالي توسع الخلايا </a:t>
            </a:r>
          </a:p>
          <a:p>
            <a:r>
              <a:rPr lang="ar-IQ" dirty="0" smtClean="0"/>
              <a:t>في الغالب يسبب استطاله الخلايا </a:t>
            </a:r>
            <a:r>
              <a:rPr lang="ar-IQ" dirty="0" err="1" smtClean="0"/>
              <a:t>لانة</a:t>
            </a:r>
            <a:r>
              <a:rPr lang="ar-IQ" dirty="0" smtClean="0"/>
              <a:t> يحفز انتاج </a:t>
            </a:r>
            <a:r>
              <a:rPr lang="ar-IQ" dirty="0" err="1" smtClean="0"/>
              <a:t>الاوكسين</a:t>
            </a:r>
            <a:r>
              <a:rPr lang="ar-IQ" dirty="0" smtClean="0"/>
              <a:t> ويخفض معدل هدمة </a:t>
            </a:r>
            <a:r>
              <a:rPr lang="ar-IQ" dirty="0" err="1" smtClean="0"/>
              <a:t>الانزيمي</a:t>
            </a:r>
            <a:endParaRPr lang="ar-IQ" dirty="0"/>
          </a:p>
        </p:txBody>
      </p:sp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84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97"/>
    </mc:Choice>
    <mc:Fallback xmlns="">
      <p:transition spd="slow" advTm="349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انتقال </a:t>
            </a:r>
            <a:r>
              <a:rPr lang="ar-IQ" dirty="0" err="1" smtClean="0"/>
              <a:t>الجبرلينات</a:t>
            </a:r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1628800"/>
            <a:ext cx="865822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صوت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5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599"/>
    </mc:Choice>
    <mc:Fallback xmlns="">
      <p:transition spd="slow" advTm="405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معيقات النمو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1140194" y="1484784"/>
            <a:ext cx="7020272" cy="4418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IQ" sz="2400" b="1" dirty="0"/>
              <a:t>معيقات النمو </a:t>
            </a:r>
            <a:r>
              <a:rPr lang="en-US" sz="2400" b="1" dirty="0"/>
              <a:t>Growth Retardants </a:t>
            </a:r>
          </a:p>
          <a:p>
            <a:pPr algn="just">
              <a:lnSpc>
                <a:spcPct val="200000"/>
              </a:lnSpc>
            </a:pPr>
            <a:r>
              <a:rPr lang="ar-IQ" sz="2400" b="1" dirty="0"/>
              <a:t>وهي مركبات صناعية خارج النبات يتركز عملها في اعاقه التخليق الحيوي </a:t>
            </a:r>
            <a:r>
              <a:rPr lang="ar-IQ" sz="2400" b="1" dirty="0" err="1"/>
              <a:t>للجبرلين</a:t>
            </a:r>
            <a:r>
              <a:rPr lang="ar-IQ" sz="2400" b="1" dirty="0"/>
              <a:t>، وبذلك تمنع من انقسام الخلايا واستطالتها خصوصا في منطقه </a:t>
            </a:r>
            <a:r>
              <a:rPr lang="ar-IQ" sz="2400" b="1" dirty="0" err="1"/>
              <a:t>المرستيم</a:t>
            </a:r>
            <a:r>
              <a:rPr lang="ar-IQ" sz="2400" b="1" dirty="0"/>
              <a:t> تحت القمي وذلك تمنع من استطاله الساق، ومن هذه المعيقات </a:t>
            </a:r>
            <a:r>
              <a:rPr lang="ar-IQ" sz="2400" b="1" dirty="0" err="1"/>
              <a:t>السايكوسيل</a:t>
            </a:r>
            <a:r>
              <a:rPr lang="ar-IQ" sz="2400" b="1" dirty="0"/>
              <a:t> </a:t>
            </a:r>
            <a:r>
              <a:rPr lang="en-US" sz="2400" b="1" dirty="0"/>
              <a:t>CCC</a:t>
            </a:r>
            <a:r>
              <a:rPr lang="ar-IQ" sz="2400" b="1" dirty="0"/>
              <a:t> و اوم-1618 </a:t>
            </a:r>
            <a:r>
              <a:rPr lang="en-US" sz="2400" b="1" dirty="0"/>
              <a:t>Mo-1618</a:t>
            </a:r>
            <a:r>
              <a:rPr lang="ar-IQ" sz="2400" b="1" dirty="0"/>
              <a:t> و </a:t>
            </a:r>
            <a:r>
              <a:rPr lang="ar-IQ" sz="2400" b="1" dirty="0" err="1"/>
              <a:t>الكلتار</a:t>
            </a:r>
            <a:r>
              <a:rPr lang="ar-IQ" sz="2400" b="1" dirty="0"/>
              <a:t> </a:t>
            </a:r>
            <a:r>
              <a:rPr lang="en-US" sz="2400" b="1" dirty="0" err="1"/>
              <a:t>Cultar</a:t>
            </a:r>
            <a:r>
              <a:rPr lang="ar-IQ" sz="2400" b="1" dirty="0"/>
              <a:t> و </a:t>
            </a:r>
            <a:r>
              <a:rPr lang="ar-IQ" sz="2400" b="1" dirty="0" err="1"/>
              <a:t>فوسفون</a:t>
            </a:r>
            <a:r>
              <a:rPr lang="ar-IQ" sz="2400" b="1" dirty="0"/>
              <a:t>- دي </a:t>
            </a:r>
            <a:r>
              <a:rPr lang="en-US" sz="2400" b="1" dirty="0" err="1"/>
              <a:t>Phosphon</a:t>
            </a:r>
            <a:r>
              <a:rPr lang="en-US" sz="2400" b="1" dirty="0"/>
              <a:t>-D</a:t>
            </a:r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50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0"/>
    </mc:Choice>
    <mc:Fallback xmlns="">
      <p:transition spd="slow" advTm="37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معيقات النمو</a:t>
            </a:r>
            <a:endParaRPr lang="ar-IQ" dirty="0"/>
          </a:p>
        </p:txBody>
      </p:sp>
      <p:sp>
        <p:nvSpPr>
          <p:cNvPr id="4" name="مستطيل 3"/>
          <p:cNvSpPr/>
          <p:nvPr/>
        </p:nvSpPr>
        <p:spPr>
          <a:xfrm>
            <a:off x="1276254" y="817391"/>
            <a:ext cx="702027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ar-IQ" sz="2400" b="1" dirty="0"/>
              <a:t>معيقات النمو </a:t>
            </a:r>
            <a:r>
              <a:rPr lang="en-US" sz="2400" b="1" dirty="0"/>
              <a:t>Growth Retardants 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اهم التاثيرات الفسيلوجية لمعيقات النمو هي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1- منع واعاقة نمو الخلايا خصوصا في منطقة المرستيم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2- منع انقسام واستطالة الخلايا في منطقة المرستيم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3- الاسراع في عملية الازهار والتزهير وتكوين الازهار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4- زيادة قطر الساق والنمو العرضي للخلايا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5- تقليل طول النبات وحجم المجموع الخضري وتقليل الكلوروفيل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6- المساهمة في تكوين الجذور وخاصة الجذور العرضية على العقل</a:t>
            </a:r>
          </a:p>
          <a:p>
            <a:pPr algn="just">
              <a:lnSpc>
                <a:spcPct val="200000"/>
              </a:lnSpc>
            </a:pPr>
            <a:r>
              <a:rPr lang="ar-IQ" sz="2000" b="1" dirty="0" smtClean="0"/>
              <a:t>7- زيادة انتقال المغذيات في الجذور والنبات</a:t>
            </a:r>
            <a:endParaRPr lang="en-US" sz="2000" b="1" dirty="0"/>
          </a:p>
        </p:txBody>
      </p:sp>
      <p:pic>
        <p:nvPicPr>
          <p:cNvPr id="5" name="صوت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4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630"/>
    </mc:Choice>
    <mc:Fallback xmlns="">
      <p:transition spd="slow" advTm="376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979806"/>
            <a:ext cx="6489576" cy="5263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4509" cy="2504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83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معيقات النمو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IQ" dirty="0"/>
              <a:t>تشمل </a:t>
            </a:r>
            <a:r>
              <a:rPr lang="ar-IQ" dirty="0" smtClean="0"/>
              <a:t>1- مركبات </a:t>
            </a:r>
            <a:r>
              <a:rPr lang="ar-IQ" dirty="0"/>
              <a:t>أونيوم مثل كلورميكوات كلوريد (</a:t>
            </a:r>
            <a:r>
              <a:rPr lang="en-US" dirty="0"/>
              <a:t>Cycocel ، CCC) </a:t>
            </a:r>
            <a:r>
              <a:rPr lang="ar-IQ" dirty="0"/>
              <a:t>وكلوريد ميليكوات ، (2) بيريميدينات مثل </a:t>
            </a:r>
            <a:r>
              <a:rPr lang="en-US" dirty="0"/>
              <a:t>ancymidol </a:t>
            </a:r>
            <a:r>
              <a:rPr lang="ar-IQ" dirty="0"/>
              <a:t>و </a:t>
            </a:r>
            <a:r>
              <a:rPr lang="en-US" dirty="0"/>
              <a:t>flurprimidol ، </a:t>
            </a:r>
            <a:r>
              <a:rPr lang="ar-IQ" dirty="0"/>
              <a:t>و (3) </a:t>
            </a:r>
            <a:r>
              <a:rPr lang="en-US" dirty="0"/>
              <a:t>triazoles ، </a:t>
            </a:r>
            <a:r>
              <a:rPr lang="ar-IQ" dirty="0"/>
              <a:t>بما في ذلك </a:t>
            </a:r>
            <a:r>
              <a:rPr lang="en-US" dirty="0"/>
              <a:t>paclobutrazol ، uniconazole ، BAS III ، triapentefon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280867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187863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944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dirty="0" smtClean="0"/>
              <a:t>معيقات النمو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ar-IQ" dirty="0"/>
              <a:t>تنقسم مثبطات تخليق </a:t>
            </a:r>
            <a:r>
              <a:rPr lang="en-US" dirty="0"/>
              <a:t>GA </a:t>
            </a:r>
            <a:r>
              <a:rPr lang="ar-IQ" dirty="0"/>
              <a:t>إلى ثلاث فئات ، كل فئة خاصة بالإنزيمات التي تحفز الخطوات في كل مرحلة من المراحل الثلاث لتخليق </a:t>
            </a:r>
            <a:r>
              <a:rPr lang="en-US" dirty="0"/>
              <a:t>GA </a:t>
            </a:r>
            <a:r>
              <a:rPr lang="ar-IQ" dirty="0"/>
              <a:t> </a:t>
            </a:r>
            <a:r>
              <a:rPr lang="ar-IQ" dirty="0" smtClean="0"/>
              <a:t>. فئة </a:t>
            </a:r>
            <a:r>
              <a:rPr lang="ar-IQ" dirty="0"/>
              <a:t>مركبات البونيوم ، مثل الأمونيوم الرباعي (على سبيل المثال ، كلورميكوات كلوريد أو </a:t>
            </a:r>
            <a:r>
              <a:rPr lang="en-US" dirty="0"/>
              <a:t>CCC ، </a:t>
            </a:r>
            <a:r>
              <a:rPr lang="ar-IQ" dirty="0"/>
              <a:t>كلوريد ميبيكات ، و </a:t>
            </a:r>
            <a:r>
              <a:rPr lang="en-US" dirty="0"/>
              <a:t>AMO-1618) </a:t>
            </a:r>
            <a:r>
              <a:rPr lang="ar-IQ" dirty="0"/>
              <a:t>ومركبات الفوسفونيوم (مثل كلوريد الكلورفونيوم) ، تمنع تخليق </a:t>
            </a:r>
            <a:r>
              <a:rPr lang="en-US" dirty="0"/>
              <a:t>ent-kaurene </a:t>
            </a:r>
            <a:r>
              <a:rPr lang="ar-IQ" dirty="0"/>
              <a:t>من </a:t>
            </a:r>
            <a:r>
              <a:rPr lang="en-US" dirty="0"/>
              <a:t>GGPP. </a:t>
            </a:r>
            <a:r>
              <a:rPr lang="ar-IQ" dirty="0"/>
              <a:t>يثبط </a:t>
            </a:r>
            <a:r>
              <a:rPr lang="en-US" dirty="0"/>
              <a:t>AMO-1618 </a:t>
            </a:r>
            <a:r>
              <a:rPr lang="ar-IQ" dirty="0"/>
              <a:t>و </a:t>
            </a:r>
            <a:r>
              <a:rPr lang="en-US" dirty="0"/>
              <a:t>CCC </a:t>
            </a:r>
            <a:r>
              <a:rPr lang="ar-IQ" dirty="0"/>
              <a:t>على وجه التحديد نشاط سينسيز الكوباليل ثنائي الفوسفات ، وبدرجة أقل ، نشاط </a:t>
            </a:r>
            <a:r>
              <a:rPr lang="en-US" dirty="0"/>
              <a:t>KS. </a:t>
            </a:r>
            <a:r>
              <a:rPr lang="ar-IQ" dirty="0"/>
              <a:t>تتكون الفئة الثانية من المركبات الحلقية غير المتجانسة المحتوية على النيتروجين ، مثل </a:t>
            </a:r>
            <a:r>
              <a:rPr lang="en-US" dirty="0"/>
              <a:t>ancymidol (a pyrimidine) </a:t>
            </a:r>
            <a:r>
              <a:rPr lang="ar-IQ" dirty="0"/>
              <a:t>و </a:t>
            </a:r>
            <a:r>
              <a:rPr lang="en-US" dirty="0"/>
              <a:t>tetcyclacis (norbornanodiazetine) </a:t>
            </a:r>
            <a:r>
              <a:rPr lang="ar-IQ" dirty="0"/>
              <a:t>ومركبات من نوع </a:t>
            </a:r>
            <a:r>
              <a:rPr lang="en-US" dirty="0"/>
              <a:t>triazole (</a:t>
            </a:r>
            <a:r>
              <a:rPr lang="ar-IQ" dirty="0"/>
              <a:t>على سبيل المثال ، </a:t>
            </a:r>
            <a:r>
              <a:rPr lang="en-US" dirty="0"/>
              <a:t>paclobutrazol ، uniconazole). </a:t>
            </a:r>
            <a:r>
              <a:rPr lang="ar-IQ" dirty="0"/>
              <a:t>تمنع هذه المركبات أكسدة </a:t>
            </a:r>
            <a:r>
              <a:rPr lang="en-US" dirty="0"/>
              <a:t>ent-kaurene </a:t>
            </a:r>
            <a:r>
              <a:rPr lang="ar-IQ" dirty="0"/>
              <a:t>إلى </a:t>
            </a:r>
            <a:r>
              <a:rPr lang="en-US" dirty="0"/>
              <a:t>ent-kaurenoic acid </a:t>
            </a:r>
            <a:r>
              <a:rPr lang="ar-IQ" dirty="0"/>
              <a:t>بواسطة </a:t>
            </a:r>
            <a:r>
              <a:rPr lang="en-US" dirty="0"/>
              <a:t>P450 monooxygenases. </a:t>
            </a:r>
            <a:r>
              <a:rPr lang="ar-IQ" dirty="0"/>
              <a:t>تشتمل المجموعة الثالثة على </a:t>
            </a:r>
            <a:r>
              <a:rPr lang="en-US" dirty="0"/>
              <a:t>acylcyclohexanediones ، </a:t>
            </a:r>
            <a:r>
              <a:rPr lang="ar-IQ" dirty="0"/>
              <a:t>الذي يثبط ثنائي أكسيد جينات ثنائي أوكسوجلوتارات المعتمد على 2-</a:t>
            </a:r>
            <a:r>
              <a:rPr lang="en-US" dirty="0"/>
              <a:t>oxoglutarate </a:t>
            </a:r>
            <a:r>
              <a:rPr lang="ar-IQ" dirty="0"/>
              <a:t>في المرحلة 3 من التخليق الحيوي </a:t>
            </a:r>
            <a:r>
              <a:rPr lang="en-US" dirty="0"/>
              <a:t>GA. </a:t>
            </a:r>
            <a:r>
              <a:rPr lang="ar-IQ" dirty="0"/>
              <a:t>تتشابه أسيل سيكلوهكسانيديون ، مثل </a:t>
            </a:r>
            <a:r>
              <a:rPr lang="en-US" dirty="0"/>
              <a:t>prohexadione-Ca </a:t>
            </a:r>
            <a:r>
              <a:rPr lang="ar-IQ" dirty="0"/>
              <a:t>و </a:t>
            </a:r>
            <a:r>
              <a:rPr lang="en-US" dirty="0"/>
              <a:t>trinexapac-ethyl (</a:t>
            </a:r>
            <a:r>
              <a:rPr lang="ar-IQ" dirty="0"/>
              <a:t>ملح وإستر ، على التوالي) ، من الناحية الهيكلية ، مع 2-</a:t>
            </a:r>
            <a:r>
              <a:rPr lang="en-US" dirty="0"/>
              <a:t>oxoglutarate </a:t>
            </a:r>
            <a:r>
              <a:rPr lang="ar-IQ" dirty="0"/>
              <a:t>ويُعتقد أنها تثبط نشاط </a:t>
            </a:r>
            <a:r>
              <a:rPr lang="en-US" dirty="0"/>
              <a:t>dioxygenase </a:t>
            </a:r>
            <a:r>
              <a:rPr lang="ar-IQ" dirty="0"/>
              <a:t>من خلال التنافس على موقع الارتباط لـ </a:t>
            </a:r>
            <a:r>
              <a:rPr lang="en-US" dirty="0"/>
              <a:t>cosubstrate ، 2-oxoglutarate.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67751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7688"/>
            <a:ext cx="6192688" cy="576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036990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414</Words>
  <Application>Microsoft Office PowerPoint</Application>
  <PresentationFormat>عرض على الشاشة (3:4)‏</PresentationFormat>
  <Paragraphs>26</Paragraphs>
  <Slides>10</Slides>
  <Notes>0</Notes>
  <HiddenSlides>0</HiddenSlides>
  <MMClips>5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انتقال الجبرلينات</vt:lpstr>
      <vt:lpstr>معيقات النمو</vt:lpstr>
      <vt:lpstr>معيقات النمو</vt:lpstr>
      <vt:lpstr>عرض تقديمي في PowerPoint</vt:lpstr>
      <vt:lpstr>معيقات النمو</vt:lpstr>
      <vt:lpstr>عرض تقديمي في PowerPoint</vt:lpstr>
      <vt:lpstr>معيقات النمو</vt:lpstr>
      <vt:lpstr>عرض تقديمي في PowerPoint</vt:lpstr>
      <vt:lpstr>اليه عمل الجبرلينات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msn</dc:creator>
  <cp:lastModifiedBy>alkdeer</cp:lastModifiedBy>
  <cp:revision>18</cp:revision>
  <dcterms:created xsi:type="dcterms:W3CDTF">2020-03-31T10:12:05Z</dcterms:created>
  <dcterms:modified xsi:type="dcterms:W3CDTF">2022-05-07T03:19:36Z</dcterms:modified>
</cp:coreProperties>
</file>